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74001B"/>
    <a:srgbClr val="802653"/>
    <a:srgbClr val="FFB576"/>
    <a:srgbClr val="FFC47E"/>
    <a:srgbClr val="832C32"/>
    <a:srgbClr val="F7AC76"/>
    <a:srgbClr val="8E1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6C7BB76-FDC2-4004-B654-B9FAF4AFF919}" type="datetimeFigureOut">
              <a:rPr lang="cs-CZ" smtClean="0"/>
              <a:t>25.03.2020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F52C9B-8721-45C9-AC35-560421C743F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u="sng" dirty="0">
                <a:solidFill>
                  <a:schemeClr val="tx2"/>
                </a:solidFill>
              </a:rPr>
              <a:t>Historie země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93603" y="2564904"/>
            <a:ext cx="1728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prahory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3178082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starohory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80057" y="3853425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prvohory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343965" y="4509120"/>
            <a:ext cx="2177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druhohory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640961" y="5157192"/>
            <a:ext cx="1939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třetihory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970028" y="5805264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čtvrtohory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72816"/>
            <a:ext cx="427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éry vývoje Země:</a:t>
            </a:r>
            <a:endParaRPr lang="cs-CZ" sz="40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ravá složená závorka 2"/>
          <p:cNvSpPr/>
          <p:nvPr/>
        </p:nvSpPr>
        <p:spPr>
          <a:xfrm>
            <a:off x="2915816" y="2714873"/>
            <a:ext cx="216024" cy="746502"/>
          </a:xfrm>
          <a:prstGeom prst="rightBrace">
            <a:avLst/>
          </a:prstGeom>
          <a:ln w="28575">
            <a:solidFill>
              <a:srgbClr val="800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228090" y="2826514"/>
            <a:ext cx="2430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prekambrium</a:t>
            </a:r>
          </a:p>
        </p:txBody>
      </p:sp>
      <p:sp>
        <p:nvSpPr>
          <p:cNvPr id="15" name="Oválný popisek 14"/>
          <p:cNvSpPr/>
          <p:nvPr/>
        </p:nvSpPr>
        <p:spPr>
          <a:xfrm>
            <a:off x="4211960" y="4392174"/>
            <a:ext cx="3637956" cy="1047746"/>
          </a:xfrm>
          <a:prstGeom prst="wedgeEllipseCallout">
            <a:avLst>
              <a:gd name="adj1" fmla="val -82281"/>
              <a:gd name="adj2" fmla="val -47252"/>
            </a:avLst>
          </a:prstGeom>
          <a:solidFill>
            <a:srgbClr val="FFB576"/>
          </a:solidFill>
          <a:ln w="28575">
            <a:solidFill>
              <a:srgbClr val="832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rgbClr val="74001B"/>
                </a:solidFill>
              </a:rPr>
              <a:t>Jmenuj sám nebo </a:t>
            </a:r>
          </a:p>
          <a:p>
            <a:pPr algn="ctr"/>
            <a:r>
              <a:rPr lang="cs-CZ" i="1" dirty="0">
                <a:solidFill>
                  <a:srgbClr val="74001B"/>
                </a:solidFill>
              </a:rPr>
              <a:t>s pomocí učebnice další éry vývoje Země.</a:t>
            </a:r>
          </a:p>
        </p:txBody>
      </p:sp>
    </p:spTree>
    <p:extLst>
      <p:ext uri="{BB962C8B-B14F-4D97-AF65-F5344CB8AC3E}">
        <p14:creationId xmlns:p14="http://schemas.microsoft.com/office/powerpoint/2010/main" val="223045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/>
      <p:bldP spid="7" grpId="0"/>
      <p:bldP spid="8" grpId="0"/>
      <p:bldP spid="9" grpId="0"/>
      <p:bldP spid="10" grpId="0"/>
      <p:bldP spid="2" grpId="0"/>
      <p:bldP spid="3" grpId="0" animBg="1"/>
      <p:bldP spid="1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709" y="188640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u="sng" dirty="0">
                <a:solidFill>
                  <a:srgbClr val="802653"/>
                </a:solidFill>
              </a:rPr>
              <a:t>prahory</a:t>
            </a:r>
          </a:p>
        </p:txBody>
      </p:sp>
      <p:pic>
        <p:nvPicPr>
          <p:cNvPr id="1027" name="Picture 3" descr="C:\Program Files (x86)\Microsoft Office\MEDIA\CAGCAT10\j0335112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04" t="23880" r="26806" b="29291"/>
          <a:stretch/>
        </p:blipFill>
        <p:spPr bwMode="auto">
          <a:xfrm rot="20906117">
            <a:off x="4754745" y="4899936"/>
            <a:ext cx="1836204" cy="182995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17754" y="1484784"/>
            <a:ext cx="49007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(před 4 – 2,5 miliardami let)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2155294"/>
            <a:ext cx="823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probíhající  geologické  procesy  se zprvu lišily  </a:t>
            </a:r>
          </a:p>
          <a:p>
            <a:r>
              <a:rPr lang="cs-CZ" sz="2800" dirty="0">
                <a:solidFill>
                  <a:srgbClr val="74001B"/>
                </a:solidFill>
              </a:rPr>
              <a:t>  </a:t>
            </a:r>
            <a:r>
              <a:rPr lang="cs-CZ" sz="2800" b="1" dirty="0">
                <a:solidFill>
                  <a:srgbClr val="74001B"/>
                </a:solidFill>
              </a:rPr>
              <a:t>od současných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49913" y="2636024"/>
            <a:ext cx="5400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74001B"/>
                </a:solidFill>
              </a:rPr>
              <a:t>(více  energie  ze  zemského  nitra, </a:t>
            </a:r>
          </a:p>
          <a:p>
            <a:r>
              <a:rPr lang="cs-CZ" sz="2400" dirty="0">
                <a:solidFill>
                  <a:srgbClr val="74001B"/>
                </a:solidFill>
              </a:rPr>
              <a:t> z  častějších  dopadů  meteoritů +   </a:t>
            </a:r>
          </a:p>
          <a:p>
            <a:r>
              <a:rPr lang="cs-CZ" sz="2400" dirty="0">
                <a:solidFill>
                  <a:srgbClr val="74001B"/>
                </a:solidFill>
              </a:rPr>
              <a:t> planetek) 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234" y="3933055"/>
            <a:ext cx="33874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prahorní horniny: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184266" y="3933055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většina přeměněných, ale </a:t>
            </a:r>
            <a:br>
              <a:rPr lang="cs-CZ" sz="2800" b="1" dirty="0">
                <a:solidFill>
                  <a:srgbClr val="74001B"/>
                </a:solidFill>
              </a:rPr>
            </a:br>
            <a:r>
              <a:rPr lang="cs-CZ" sz="2800" b="1" dirty="0">
                <a:solidFill>
                  <a:srgbClr val="74001B"/>
                </a:solidFill>
              </a:rPr>
              <a:t>i vyvřelé a mořské usazeniny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234" y="5005891"/>
            <a:ext cx="3135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tvorba světadílů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1226" y="5553304"/>
            <a:ext cx="2448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vznik života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325932" y="5608923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74001B"/>
                </a:solidFill>
              </a:rPr>
              <a:t>(v oceánu)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15616" y="6116106"/>
            <a:ext cx="250741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>
                <a:solidFill>
                  <a:srgbClr val="74001B"/>
                </a:solidFill>
              </a:rPr>
              <a:t>bakterie, sinice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09611" y="6362327"/>
            <a:ext cx="457200" cy="0"/>
          </a:xfrm>
          <a:prstGeom prst="straightConnector1">
            <a:avLst/>
          </a:prstGeom>
          <a:ln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944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0057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u="sng" dirty="0">
                <a:solidFill>
                  <a:srgbClr val="802653"/>
                </a:solidFill>
              </a:rPr>
              <a:t>starohory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43525" y="2132856"/>
            <a:ext cx="784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nálezy četných usazených hornin i zkamenělin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3525" y="2658365"/>
            <a:ext cx="4612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1" u="sng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složení atmosféry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43525" y="3231953"/>
            <a:ext cx="6636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původní atmosféra obsahovala např.: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556639" y="3231953"/>
            <a:ext cx="94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NH</a:t>
            </a:r>
            <a:r>
              <a:rPr lang="cs-CZ" sz="2800" b="1" baseline="-25000" dirty="0">
                <a:solidFill>
                  <a:srgbClr val="74001B"/>
                </a:solidFill>
              </a:rPr>
              <a:t>3</a:t>
            </a:r>
            <a:r>
              <a:rPr lang="cs-CZ" sz="2800" b="1" dirty="0">
                <a:solidFill>
                  <a:srgbClr val="74001B"/>
                </a:solidFill>
              </a:rPr>
              <a:t>,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327265" y="3222994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H</a:t>
            </a:r>
            <a:r>
              <a:rPr lang="cs-CZ" sz="2800" b="1" baseline="-25000" dirty="0">
                <a:solidFill>
                  <a:srgbClr val="74001B"/>
                </a:solidFill>
              </a:rPr>
              <a:t>2</a:t>
            </a:r>
            <a:r>
              <a:rPr lang="cs-CZ" sz="2800" b="1" dirty="0">
                <a:solidFill>
                  <a:srgbClr val="74001B"/>
                </a:solidFill>
              </a:rPr>
              <a:t>,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63159" y="3755173"/>
            <a:ext cx="954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H</a:t>
            </a:r>
            <a:r>
              <a:rPr lang="cs-CZ" sz="2800" b="1" baseline="-25000" dirty="0">
                <a:solidFill>
                  <a:srgbClr val="74001B"/>
                </a:solidFill>
              </a:rPr>
              <a:t>2</a:t>
            </a:r>
            <a:r>
              <a:rPr lang="cs-CZ" sz="2800" b="1" dirty="0">
                <a:solidFill>
                  <a:srgbClr val="74001B"/>
                </a:solidFill>
              </a:rPr>
              <a:t>O,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10020" y="3755173"/>
            <a:ext cx="78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CH</a:t>
            </a:r>
            <a:r>
              <a:rPr lang="cs-CZ" sz="2800" b="1" baseline="-25000" dirty="0">
                <a:solidFill>
                  <a:srgbClr val="74001B"/>
                </a:solidFill>
              </a:rPr>
              <a:t>4</a:t>
            </a:r>
            <a:endParaRPr lang="cs-CZ" sz="2800" b="1" dirty="0">
              <a:solidFill>
                <a:srgbClr val="74001B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30057" y="5224771"/>
            <a:ext cx="7132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vlastnostmi   opakem   dnešní   atmosféry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827584" y="5991020"/>
            <a:ext cx="576064" cy="0"/>
          </a:xfrm>
          <a:prstGeom prst="straightConnector1">
            <a:avLst/>
          </a:prstGeom>
          <a:ln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554168" y="5747991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byla redukční</a:t>
            </a:r>
          </a:p>
        </p:txBody>
      </p:sp>
      <p:sp>
        <p:nvSpPr>
          <p:cNvPr id="17" name="Oválný popisek 16"/>
          <p:cNvSpPr/>
          <p:nvPr/>
        </p:nvSpPr>
        <p:spPr>
          <a:xfrm>
            <a:off x="468184" y="3985705"/>
            <a:ext cx="3744833" cy="996393"/>
          </a:xfrm>
          <a:prstGeom prst="wedgeEllipseCallout">
            <a:avLst>
              <a:gd name="adj1" fmla="val 93642"/>
              <a:gd name="adj2" fmla="val -61133"/>
            </a:avLst>
          </a:prstGeom>
          <a:solidFill>
            <a:srgbClr val="FFB576"/>
          </a:solidFill>
          <a:ln w="28575">
            <a:solidFill>
              <a:srgbClr val="832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rgbClr val="74001B"/>
                </a:solidFill>
              </a:rPr>
              <a:t>Zkus odhadnout jaké plyny se v ní nacházely.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17608" y="1340768"/>
            <a:ext cx="72474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</a:rPr>
              <a:t>(před 2,5 miliardami let – 550 milionů let)</a:t>
            </a:r>
          </a:p>
        </p:txBody>
      </p:sp>
    </p:spTree>
    <p:extLst>
      <p:ext uri="{BB962C8B-B14F-4D97-AF65-F5344CB8AC3E}">
        <p14:creationId xmlns:p14="http://schemas.microsoft.com/office/powerpoint/2010/main" val="383637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7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79513" y="2708920"/>
            <a:ext cx="79928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u="sng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kyslíkatá   atmosféra   =  přelom   ve   vývoji  </a:t>
            </a:r>
          </a:p>
          <a:p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cs-CZ" sz="2800" b="1" u="sng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388159" y="1169479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ten  se  nejprve  spotřebovává v chemických  </a:t>
            </a:r>
          </a:p>
          <a:p>
            <a:r>
              <a:rPr lang="cs-CZ" sz="2800" dirty="0">
                <a:solidFill>
                  <a:srgbClr val="74001B"/>
                </a:solidFill>
              </a:rPr>
              <a:t>  reakcích, později –  během  starohor se jeho  </a:t>
            </a:r>
          </a:p>
          <a:p>
            <a:r>
              <a:rPr lang="cs-CZ" sz="2800" dirty="0">
                <a:solidFill>
                  <a:srgbClr val="74001B"/>
                </a:solidFill>
              </a:rPr>
              <a:t>  koncentrace v atmosféře zvyšuje</a:t>
            </a:r>
          </a:p>
        </p:txBody>
      </p:sp>
      <p:sp>
        <p:nvSpPr>
          <p:cNvPr id="5" name="Obdélník 4"/>
          <p:cNvSpPr/>
          <p:nvPr/>
        </p:nvSpPr>
        <p:spPr>
          <a:xfrm>
            <a:off x="179512" y="521887"/>
            <a:ext cx="7992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</a:t>
            </a:r>
            <a:r>
              <a:rPr lang="cs-CZ" sz="2800" b="1" dirty="0">
                <a:solidFill>
                  <a:srgbClr val="74001B"/>
                </a:solidFill>
              </a:rPr>
              <a:t>již v prahorách </a:t>
            </a:r>
            <a:r>
              <a:rPr lang="cs-CZ" sz="2800" b="1" u="sng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sinice v oceánu vytváří kyslík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88159" y="3861048"/>
            <a:ext cx="7481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vznikají </a:t>
            </a:r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organismy s jadernou membránou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52339" y="4653136"/>
            <a:ext cx="8755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řasy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97743" y="4653136"/>
            <a:ext cx="1231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prvoci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188" y="5379550"/>
            <a:ext cx="82015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- na konci období se již objevují i </a:t>
            </a:r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mnohobuněční  </a:t>
            </a:r>
          </a:p>
          <a:p>
            <a:r>
              <a:rPr lang="cs-CZ" sz="2800" b="1" dirty="0">
                <a:solidFill>
                  <a:srgbClr val="74001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bezobratlí živočichové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 flipH="1">
            <a:off x="2987824" y="4384268"/>
            <a:ext cx="432048" cy="268868"/>
          </a:xfrm>
          <a:prstGeom prst="straightConnector1">
            <a:avLst/>
          </a:prstGeom>
          <a:ln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3419872" y="4372534"/>
            <a:ext cx="432048" cy="268868"/>
          </a:xfrm>
          <a:prstGeom prst="straightConnector1">
            <a:avLst/>
          </a:prstGeom>
          <a:ln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8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7975" y="0"/>
            <a:ext cx="7242048" cy="1143000"/>
          </a:xfrm>
        </p:spPr>
        <p:txBody>
          <a:bodyPr>
            <a:normAutofit/>
          </a:bodyPr>
          <a:lstStyle/>
          <a:p>
            <a:pPr algn="ctr"/>
            <a:r>
              <a:rPr lang="cs-CZ" sz="6000" u="sng" dirty="0">
                <a:solidFill>
                  <a:srgbClr val="802653"/>
                </a:solidFill>
              </a:rPr>
              <a:t>opakování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7504" y="1260071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1) </a:t>
            </a:r>
            <a:r>
              <a:rPr lang="cs-CZ" sz="2800" u="sng" dirty="0">
                <a:solidFill>
                  <a:srgbClr val="74001B"/>
                </a:solidFill>
              </a:rPr>
              <a:t>Rozhodni:</a:t>
            </a:r>
            <a:r>
              <a:rPr lang="cs-CZ" sz="2800" dirty="0">
                <a:solidFill>
                  <a:srgbClr val="74001B"/>
                </a:solidFill>
              </a:rPr>
              <a:t> Období   prekambria   zahrnuje   </a:t>
            </a:r>
          </a:p>
          <a:p>
            <a:r>
              <a:rPr lang="cs-CZ" sz="2800" dirty="0">
                <a:solidFill>
                  <a:srgbClr val="74001B"/>
                </a:solidFill>
              </a:rPr>
              <a:t>                    starohory a  prvohory.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322932" y="1690958"/>
            <a:ext cx="1162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ANO /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7504" y="2214178"/>
            <a:ext cx="4476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2) </a:t>
            </a:r>
            <a:r>
              <a:rPr lang="cs-CZ" sz="2800" u="sng" dirty="0">
                <a:solidFill>
                  <a:srgbClr val="74001B"/>
                </a:solidFill>
              </a:rPr>
              <a:t>Vyber pravdivé tvrzení:</a:t>
            </a:r>
            <a:r>
              <a:rPr lang="cs-CZ" sz="2800" dirty="0">
                <a:solidFill>
                  <a:srgbClr val="74001B"/>
                </a:solidFill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975" y="3260618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a) vyvřelé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915816" y="3260618"/>
            <a:ext cx="1911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b) usazené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428665" y="3260618"/>
            <a:ext cx="2412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c) přeměněné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7975" y="2737398"/>
            <a:ext cx="5338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Převažující horniny prahor jsou: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7504" y="3783838"/>
            <a:ext cx="87849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3) </a:t>
            </a:r>
            <a:r>
              <a:rPr lang="cs-CZ" sz="2800" u="sng" dirty="0">
                <a:solidFill>
                  <a:srgbClr val="74001B"/>
                </a:solidFill>
              </a:rPr>
              <a:t>Správně doplň větu:</a:t>
            </a:r>
            <a:r>
              <a:rPr lang="cs-CZ" sz="2800" dirty="0">
                <a:solidFill>
                  <a:srgbClr val="74001B"/>
                </a:solidFill>
              </a:rPr>
              <a:t>                                   </a:t>
            </a:r>
          </a:p>
          <a:p>
            <a:r>
              <a:rPr lang="cs-CZ" sz="2800" dirty="0">
                <a:solidFill>
                  <a:srgbClr val="74001B"/>
                </a:solidFill>
              </a:rPr>
              <a:t>    </a:t>
            </a:r>
            <a:r>
              <a:rPr lang="cs-CZ" sz="2600" dirty="0">
                <a:solidFill>
                  <a:srgbClr val="74001B"/>
                </a:solidFill>
              </a:rPr>
              <a:t>Období prahor začalo asi před …… miliardami let </a:t>
            </a:r>
          </a:p>
          <a:p>
            <a:r>
              <a:rPr lang="cs-CZ" sz="2600" dirty="0">
                <a:solidFill>
                  <a:srgbClr val="74001B"/>
                </a:solidFill>
              </a:rPr>
              <a:t>    a trvalo asi do ……… miliard let před současností.</a:t>
            </a:r>
            <a:r>
              <a:rPr lang="cs-CZ" sz="2800" dirty="0">
                <a:solidFill>
                  <a:srgbClr val="74001B"/>
                </a:solidFill>
              </a:rPr>
              <a:t>  </a:t>
            </a:r>
            <a:endParaRPr lang="cs-CZ" sz="2800" u="sng" dirty="0">
              <a:solidFill>
                <a:srgbClr val="74001B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07504" y="5168833"/>
            <a:ext cx="4251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4) </a:t>
            </a:r>
            <a:r>
              <a:rPr lang="cs-CZ" sz="2800" u="sng" dirty="0">
                <a:solidFill>
                  <a:srgbClr val="74001B"/>
                </a:solidFill>
              </a:rPr>
              <a:t>Přiřaď co k sobě patří: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07975" y="5692053"/>
            <a:ext cx="234391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>
                <a:solidFill>
                  <a:srgbClr val="74001B"/>
                </a:solidFill>
              </a:rPr>
              <a:t>A) prahory ……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7975" y="6184496"/>
            <a:ext cx="25955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>
                <a:solidFill>
                  <a:srgbClr val="74001B"/>
                </a:solidFill>
              </a:rPr>
              <a:t>B) starohory ……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109028" y="5707441"/>
            <a:ext cx="2188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74001B"/>
                </a:solidFill>
              </a:rPr>
              <a:t>1. vznik života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103557" y="6199884"/>
            <a:ext cx="4376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74001B"/>
                </a:solidFill>
              </a:rPr>
              <a:t>3. změny ve složení atmosféry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28665" y="5707440"/>
            <a:ext cx="2784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74001B"/>
                </a:solidFill>
              </a:rPr>
              <a:t>2. tvorba světadílů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210075" y="4134610"/>
            <a:ext cx="35939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>
                <a:solidFill>
                  <a:srgbClr val="800080"/>
                </a:solidFill>
              </a:rPr>
              <a:t>4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2851886" y="4569515"/>
            <a:ext cx="6559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600" dirty="0">
                <a:solidFill>
                  <a:srgbClr val="800080"/>
                </a:solidFill>
              </a:rPr>
              <a:t>2,5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172716" y="5668491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800080"/>
                </a:solidFill>
              </a:rPr>
              <a:t>1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289095" y="5668490"/>
            <a:ext cx="4603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800080"/>
                </a:solidFill>
              </a:rPr>
              <a:t>,2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559492" y="6122727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800080"/>
                </a:solidFill>
              </a:rPr>
              <a:t>3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7414915" y="1690958"/>
            <a:ext cx="6062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rgbClr val="74001B"/>
                </a:solidFill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160488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000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000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000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8000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6" grpId="0"/>
      <p:bldP spid="7" grpId="0"/>
      <p:bldP spid="8" grpId="0"/>
      <p:bldP spid="8" grpId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u="sng" dirty="0">
                <a:solidFill>
                  <a:srgbClr val="802653"/>
                </a:solidFill>
              </a:rPr>
              <a:t>Použité zdroje</a:t>
            </a:r>
          </a:p>
        </p:txBody>
      </p:sp>
      <p:sp>
        <p:nvSpPr>
          <p:cNvPr id="3" name="Obdélník 2"/>
          <p:cNvSpPr/>
          <p:nvPr/>
        </p:nvSpPr>
        <p:spPr>
          <a:xfrm>
            <a:off x="114819" y="1843741"/>
            <a:ext cx="8280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700" dirty="0">
                <a:solidFill>
                  <a:srgbClr val="74001B"/>
                </a:solidFill>
              </a:rPr>
              <a:t>- </a:t>
            </a:r>
            <a:r>
              <a:rPr lang="cs-CZ" sz="2700">
                <a:solidFill>
                  <a:srgbClr val="74001B"/>
                </a:solidFill>
              </a:rPr>
              <a:t>použitý obrázek </a:t>
            </a:r>
            <a:r>
              <a:rPr lang="cs-CZ" sz="2700" dirty="0">
                <a:solidFill>
                  <a:srgbClr val="74001B"/>
                </a:solidFill>
              </a:rPr>
              <a:t>- kliparty galerie MS Office 2010</a:t>
            </a:r>
          </a:p>
        </p:txBody>
      </p:sp>
    </p:spTree>
    <p:extLst>
      <p:ext uri="{BB962C8B-B14F-4D97-AF65-F5344CB8AC3E}">
        <p14:creationId xmlns:p14="http://schemas.microsoft.com/office/powerpoint/2010/main" val="1916404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Vlastní 17">
      <a:dk1>
        <a:sysClr val="windowText" lastClr="000000"/>
      </a:dk1>
      <a:lt1>
        <a:sysClr val="window" lastClr="FFFFFF"/>
      </a:lt1>
      <a:dk2>
        <a:srgbClr val="811717"/>
      </a:dk2>
      <a:lt2>
        <a:srgbClr val="FFB484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389</TotalTime>
  <Words>313</Words>
  <Application>Microsoft Office PowerPoint</Application>
  <PresentationFormat>Předvádění na obrazovce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Trebuchet MS</vt:lpstr>
      <vt:lpstr>Wingdings</vt:lpstr>
      <vt:lpstr>Wingdings 2</vt:lpstr>
      <vt:lpstr>Bohatý</vt:lpstr>
      <vt:lpstr>Historie země</vt:lpstr>
      <vt:lpstr>prahory</vt:lpstr>
      <vt:lpstr>starohory</vt:lpstr>
      <vt:lpstr>Prezentace aplikace PowerPoint</vt:lpstr>
      <vt:lpstr>opakování</vt:lpstr>
      <vt:lpstr>Použité zdroje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Země</dc:title>
  <dc:creator>Konířová Věra</dc:creator>
  <cp:lastModifiedBy>Věrka Věrka</cp:lastModifiedBy>
  <cp:revision>112</cp:revision>
  <dcterms:created xsi:type="dcterms:W3CDTF">2013-03-12T19:07:08Z</dcterms:created>
  <dcterms:modified xsi:type="dcterms:W3CDTF">2020-03-25T08:04:40Z</dcterms:modified>
</cp:coreProperties>
</file>